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3"/>
  </p:notesMasterIdLst>
  <p:sldIdLst>
    <p:sldId id="256" r:id="rId2"/>
    <p:sldId id="271" r:id="rId3"/>
    <p:sldId id="272" r:id="rId4"/>
    <p:sldId id="286" r:id="rId5"/>
    <p:sldId id="277" r:id="rId6"/>
    <p:sldId id="278" r:id="rId7"/>
    <p:sldId id="279" r:id="rId8"/>
    <p:sldId id="280" r:id="rId9"/>
    <p:sldId id="281" r:id="rId10"/>
    <p:sldId id="284" r:id="rId11"/>
    <p:sldId id="283" r:id="rId12"/>
    <p:sldId id="292" r:id="rId13"/>
    <p:sldId id="285" r:id="rId14"/>
    <p:sldId id="282" r:id="rId15"/>
    <p:sldId id="287" r:id="rId16"/>
    <p:sldId id="288" r:id="rId17"/>
    <p:sldId id="289" r:id="rId18"/>
    <p:sldId id="290" r:id="rId19"/>
    <p:sldId id="291" r:id="rId20"/>
    <p:sldId id="293" r:id="rId21"/>
    <p:sldId id="317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8" r:id="rId46"/>
    <p:sldId id="319" r:id="rId47"/>
    <p:sldId id="320" r:id="rId48"/>
    <p:sldId id="321" r:id="rId49"/>
    <p:sldId id="322" r:id="rId50"/>
    <p:sldId id="323" r:id="rId51"/>
    <p:sldId id="324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57" autoAdjust="0"/>
  </p:normalViewPr>
  <p:slideViewPr>
    <p:cSldViewPr>
      <p:cViewPr varScale="1">
        <p:scale>
          <a:sx n="97" d="100"/>
          <a:sy n="97" d="100"/>
        </p:scale>
        <p:origin x="-7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image" Target="../media/image14.wmf"/><Relationship Id="rId6" Type="http://schemas.openxmlformats.org/officeDocument/2006/relationships/image" Target="../media/image15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8A3CC-2FE1-4845-BE5A-AD6214355A18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0079A-7198-4326-B3BC-B5A9E274B9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9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0079A-7198-4326-B3BC-B5A9E274B99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0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0079A-7198-4326-B3BC-B5A9E274B99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0079A-7198-4326-B3BC-B5A9E274B99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0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4.w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1" y="1752600"/>
            <a:ext cx="8775173" cy="2286001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Advanced Applications </a:t>
            </a:r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of Systems </a:t>
            </a:r>
            <a:r>
              <a:rPr lang="en-US" sz="72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Edwardian Script ITC" pitchFamily="66" charset="0"/>
                <a:ea typeface="宋体" pitchFamily="2" charset="-122"/>
              </a:rPr>
              <a:t>Modeling</a:t>
            </a:r>
            <a:r>
              <a:rPr lang="en-US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 </a:t>
            </a:r>
            <a:r>
              <a:rPr lang="en-US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&amp;</a:t>
            </a:r>
            <a:r>
              <a:rPr lang="en-US" altLang="zh-CN" sz="720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Edwardian Script ITC" pitchFamily="66" charset="0"/>
                <a:ea typeface="宋体" pitchFamily="2" charset="-122"/>
              </a:rPr>
              <a:t>Simulation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7497" y="4495800"/>
            <a:ext cx="7315200" cy="1144632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Dr</a:t>
            </a:r>
            <a:r>
              <a:rPr lang="en-US" dirty="0" smtClean="0"/>
              <a:t>. Xueping Li</a:t>
            </a:r>
          </a:p>
          <a:p>
            <a:pPr algn="ctr"/>
            <a:r>
              <a:rPr lang="en-US" dirty="0" smtClean="0"/>
              <a:t>University of Tennessee, Knoxville</a:t>
            </a:r>
            <a:endParaRPr lang="en-US" dirty="0"/>
          </a:p>
        </p:txBody>
      </p:sp>
      <p:pic>
        <p:nvPicPr>
          <p:cNvPr id="4" name="Picture 2" descr="https://encrypted-tbn3.gstatic.com/images?q=tbn:ANd9GcS_NYxxKBzt13U8dlaZj_6x6TkA0S1Lbg19gR_4QOFEjPjJlLdw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4" y="596347"/>
            <a:ext cx="4591050" cy="990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0" name="Picture 2" descr="https://encrypted-tbn3.gstatic.com/images?q=tbn:ANd9GcRspOpYDgCW8CnZdZ10-AHdyLKBg8VT6nORqGDPpAgeQA8dWp_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943600"/>
            <a:ext cx="1612374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9988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Tasks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data collection</a:t>
            </a:r>
          </a:p>
          <a:p>
            <a:pPr lvl="1"/>
            <a:r>
              <a:rPr lang="en-US" dirty="0" smtClean="0"/>
              <a:t>Number of entities in queue</a:t>
            </a:r>
          </a:p>
          <a:p>
            <a:r>
              <a:rPr lang="en-US" dirty="0" smtClean="0"/>
              <a:t>WIP</a:t>
            </a:r>
          </a:p>
          <a:p>
            <a:pPr lvl="1"/>
            <a:r>
              <a:rPr lang="en-US" dirty="0" smtClean="0"/>
              <a:t>Average WIP over time </a:t>
            </a:r>
          </a:p>
          <a:p>
            <a:r>
              <a:rPr lang="en-US" dirty="0" smtClean="0"/>
              <a:t>Utilization</a:t>
            </a:r>
          </a:p>
          <a:p>
            <a:pPr lvl="1"/>
            <a:r>
              <a:rPr lang="en-US" dirty="0" smtClean="0"/>
              <a:t>Mean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Tasks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plots</a:t>
            </a:r>
          </a:p>
          <a:p>
            <a:pPr lvl="1"/>
            <a:r>
              <a:rPr lang="en-US" i="1" dirty="0" smtClean="0"/>
              <a:t>WIP</a:t>
            </a:r>
          </a:p>
          <a:p>
            <a:pPr lvl="1"/>
            <a:r>
              <a:rPr lang="en-US" i="1" dirty="0" smtClean="0"/>
              <a:t>AWTQ</a:t>
            </a:r>
          </a:p>
          <a:p>
            <a:pPr lvl="1"/>
            <a:r>
              <a:rPr lang="en-US" i="1" dirty="0" smtClean="0"/>
              <a:t>Utilization </a:t>
            </a:r>
          </a:p>
          <a:p>
            <a:pPr lvl="1"/>
            <a:r>
              <a:rPr lang="en-US" i="1" dirty="0" smtClean="0"/>
              <a:t> Histograms</a:t>
            </a:r>
            <a:endParaRPr lang="en-US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rework</a:t>
            </a:r>
          </a:p>
          <a:p>
            <a:pPr lvl="1"/>
            <a:r>
              <a:rPr lang="en-US" dirty="0" smtClean="0"/>
              <a:t>Decide module</a:t>
            </a:r>
          </a:p>
          <a:p>
            <a:pPr lvl="1"/>
            <a:r>
              <a:rPr lang="en-US" dirty="0" smtClean="0"/>
              <a:t>With a </a:t>
            </a:r>
            <a:r>
              <a:rPr lang="en-US" dirty="0" smtClean="0"/>
              <a:t>8% </a:t>
            </a:r>
            <a:r>
              <a:rPr lang="en-US" dirty="0" smtClean="0"/>
              <a:t>rework rate, observe how many parts have to be reworked twice or more during a 10000 simulation run.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9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Animation</a:t>
            </a:r>
          </a:p>
          <a:p>
            <a:pPr lvl="1"/>
            <a:r>
              <a:rPr lang="en-US" i="1" dirty="0" smtClean="0"/>
              <a:t>Queue</a:t>
            </a:r>
          </a:p>
          <a:p>
            <a:pPr lvl="2"/>
            <a:r>
              <a:rPr lang="en-US" i="1" dirty="0" smtClean="0"/>
              <a:t>Waiting area</a:t>
            </a:r>
          </a:p>
          <a:p>
            <a:pPr lvl="1"/>
            <a:r>
              <a:rPr lang="en-US" i="1" dirty="0" smtClean="0"/>
              <a:t>Service</a:t>
            </a:r>
          </a:p>
          <a:p>
            <a:pPr lvl="2"/>
            <a:r>
              <a:rPr lang="en-US" i="1" dirty="0" smtClean="0"/>
              <a:t>Moving</a:t>
            </a:r>
          </a:p>
          <a:p>
            <a:pPr lvl="2"/>
            <a:r>
              <a:rPr lang="en-US" i="1" dirty="0" smtClean="0"/>
              <a:t>Busy/idle </a:t>
            </a:r>
          </a:p>
          <a:p>
            <a:pPr lvl="3"/>
            <a:r>
              <a:rPr lang="en-US" i="1" dirty="0" smtClean="0"/>
              <a:t>Using an oval to change its </a:t>
            </a:r>
            <a:r>
              <a:rPr lang="en-US" i="1" smtClean="0"/>
              <a:t>filling color</a:t>
            </a:r>
            <a:endParaRPr lang="en-US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Shared on the Server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850900" y="4311650"/>
          <a:ext cx="1739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Packager Shell Object" showAsIcon="1" r:id="rId3" imgW="1757082" imgH="681318" progId="Package">
                  <p:embed/>
                </p:oleObj>
              </mc:Choice>
              <mc:Fallback>
                <p:oleObj name="Packager Shell Object" showAsIcon="1" r:id="rId3" imgW="1757082" imgH="681318" progId="Package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311650"/>
                        <a:ext cx="17399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828800" y="5029200"/>
          <a:ext cx="1739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Packager Shell Object" showAsIcon="1" r:id="rId5" imgW="1757082" imgH="681318" progId="Package">
                  <p:embed/>
                </p:oleObj>
              </mc:Choice>
              <mc:Fallback>
                <p:oleObj name="Packager Shell Object" showAsIcon="1" r:id="rId5" imgW="1757082" imgH="681318" progId="Package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029200"/>
                        <a:ext cx="17399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191000" y="3276600"/>
          <a:ext cx="1879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Packager Shell Object" showAsIcon="1" r:id="rId7" imgW="1900518" imgH="681318" progId="Package">
                  <p:embed/>
                </p:oleObj>
              </mc:Choice>
              <mc:Fallback>
                <p:oleObj name="Packager Shell Object" showAsIcon="1" r:id="rId7" imgW="1900518" imgH="681318" progId="Package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276600"/>
                        <a:ext cx="1879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5105400" y="3962400"/>
          <a:ext cx="1879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Packager Shell Object" showAsIcon="1" r:id="rId9" imgW="1900518" imgH="681318" progId="Package">
                  <p:embed/>
                </p:oleObj>
              </mc:Choice>
              <mc:Fallback>
                <p:oleObj name="Packager Shell Object" showAsIcon="1" r:id="rId9" imgW="1900518" imgH="681318" progId="Package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962400"/>
                        <a:ext cx="1879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6172200" y="5334000"/>
          <a:ext cx="1739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Packager Shell Object" showAsIcon="1" r:id="rId11" imgW="1757082" imgH="681318" progId="Package">
                  <p:embed/>
                </p:oleObj>
              </mc:Choice>
              <mc:Fallback>
                <p:oleObj name="Packager Shell Object" showAsIcon="1" r:id="rId11" imgW="1757082" imgH="681318" progId="Package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334000"/>
                        <a:ext cx="17399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7264400" y="6019800"/>
          <a:ext cx="1879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Packager Shell Object" showAsIcon="1" r:id="rId13" imgW="1900518" imgH="681318" progId="Package">
                  <p:embed/>
                </p:oleObj>
              </mc:Choice>
              <mc:Fallback>
                <p:oleObj name="Packager Shell Object" showAsIcon="1" r:id="rId13" imgW="1900518" imgH="681318" progId="Package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4400" y="6019800"/>
                        <a:ext cx="1879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3713" y="76200"/>
            <a:ext cx="3076575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581400"/>
            <a:ext cx="45339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685800"/>
            <a:ext cx="49720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5988" y="781050"/>
            <a:ext cx="477202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613" y="523875"/>
            <a:ext cx="98012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7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machine reliability </a:t>
            </a:r>
          </a:p>
          <a:p>
            <a:pPr lvl="1"/>
            <a:r>
              <a:rPr lang="en-US" dirty="0"/>
              <a:t>8</a:t>
            </a:r>
            <a:r>
              <a:rPr lang="en-US" dirty="0" smtClean="0"/>
              <a:t>% </a:t>
            </a:r>
            <a:r>
              <a:rPr lang="en-US" dirty="0" smtClean="0"/>
              <a:t>defects that need to rework </a:t>
            </a:r>
          </a:p>
          <a:p>
            <a:pPr lvl="2"/>
            <a:r>
              <a:rPr lang="en-US" dirty="0" smtClean="0"/>
              <a:t>Send back to the queue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What if they need different time for processing?</a:t>
            </a:r>
          </a:p>
          <a:p>
            <a:pPr lvl="3"/>
            <a:r>
              <a:rPr lang="en-US" dirty="0" smtClean="0"/>
              <a:t>E.g. uniform(5,15)?</a:t>
            </a:r>
          </a:p>
          <a:p>
            <a:pPr lvl="3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2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Study </a:t>
            </a:r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Server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69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97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4942" b="-149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3342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671" b="-1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190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2250" b="-22250"/>
          <a:stretch>
            <a:fillRect/>
          </a:stretch>
        </p:blipFill>
        <p:spPr>
          <a:xfrm>
            <a:off x="152400" y="-228600"/>
            <a:ext cx="7315200" cy="35395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02" y="-152400"/>
            <a:ext cx="4828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20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090" r="-50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0270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018" r="-14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9560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1035" b="-310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5957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1409" b="-31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779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318" r="-83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1291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383" r="-9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6241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M/M/1 – Like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7780337" cy="38766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34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62" r="-66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5101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53" r="-32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220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501" r="-75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1305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882" r="-38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0894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847" r="-8847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599" y="-17260"/>
            <a:ext cx="3048000" cy="441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644" y="0"/>
            <a:ext cx="3637356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06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11" r="-27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4133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718" r="-1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7542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191" r="-9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5915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58" r="-66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4965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0773" r="-107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525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Incoming entities/parts</a:t>
            </a:r>
          </a:p>
          <a:p>
            <a:pPr lvl="1"/>
            <a:r>
              <a:rPr lang="en-US" dirty="0" smtClean="0"/>
              <a:t>On average, every </a:t>
            </a:r>
            <a:r>
              <a:rPr lang="en-US" i="1" dirty="0" smtClean="0"/>
              <a:t>5</a:t>
            </a:r>
            <a:r>
              <a:rPr lang="en-US" dirty="0" smtClean="0"/>
              <a:t> minutes a part arrives</a:t>
            </a:r>
          </a:p>
          <a:p>
            <a:r>
              <a:rPr lang="en-US" dirty="0" smtClean="0"/>
              <a:t>Service time</a:t>
            </a:r>
          </a:p>
          <a:p>
            <a:pPr lvl="1"/>
            <a:r>
              <a:rPr lang="en-US" i="1" dirty="0" smtClean="0"/>
              <a:t>Triangular (1, 3, 6)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Introduction to </a:t>
            </a:r>
            <a:r>
              <a:rPr lang="en-US" i="1" dirty="0" smtClean="0"/>
              <a:t>probability distributions</a:t>
            </a:r>
          </a:p>
          <a:p>
            <a:pPr lvl="1"/>
            <a:r>
              <a:rPr lang="en-US" i="1" dirty="0" smtClean="0"/>
              <a:t>HOW-TO: Help menu</a:t>
            </a:r>
            <a:endParaRPr lang="en-US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</a:t>
            </a:r>
            <a:r>
              <a:rPr lang="en-US" dirty="0" smtClean="0"/>
              <a:t> bar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6132" b="-1613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52400"/>
            <a:ext cx="4787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5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779" b="-15779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2400"/>
            <a:ext cx="3805238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7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75" r="-54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94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7888" r="-117888"/>
          <a:stretch>
            <a:fillRect/>
          </a:stretch>
        </p:blipFill>
        <p:spPr>
          <a:xfrm>
            <a:off x="-1295400" y="2743200"/>
            <a:ext cx="7620000" cy="35395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8600"/>
            <a:ext cx="362033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6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3185" r="-131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2415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2022" b="-1202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28600"/>
            <a:ext cx="3022600" cy="452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98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493" b="-9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1682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485" b="-44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1399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2211" r="-222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7167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608" b="-86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491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Modules/Toolboxes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Modeling Library</a:t>
            </a:r>
          </a:p>
          <a:p>
            <a:pPr lvl="1"/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Queue</a:t>
            </a:r>
          </a:p>
          <a:p>
            <a:pPr lvl="1"/>
            <a:r>
              <a:rPr lang="en-US" dirty="0" smtClean="0"/>
              <a:t>Delay</a:t>
            </a:r>
          </a:p>
          <a:p>
            <a:pPr lvl="1"/>
            <a:r>
              <a:rPr lang="en-US" dirty="0" smtClean="0"/>
              <a:t>Sink</a:t>
            </a:r>
          </a:p>
          <a:p>
            <a:pPr lvl="1"/>
            <a:r>
              <a:rPr lang="en-US" dirty="0" smtClean="0"/>
              <a:t>Select Output</a:t>
            </a:r>
          </a:p>
          <a:p>
            <a:pPr lvl="1"/>
            <a:r>
              <a:rPr lang="en-US" dirty="0" smtClean="0"/>
              <a:t>Time Measure Start/End</a:t>
            </a:r>
          </a:p>
          <a:p>
            <a:r>
              <a:rPr lang="en-US" dirty="0" smtClean="0"/>
              <a:t>General</a:t>
            </a:r>
          </a:p>
          <a:p>
            <a:pPr lvl="1"/>
            <a:r>
              <a:rPr lang="en-US" dirty="0" smtClean="0"/>
              <a:t>Variable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5200" y="1295400"/>
            <a:ext cx="1648633" cy="53530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581400"/>
            <a:ext cx="2295525" cy="30670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16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0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Modules/Toolboxes to learn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View Area</a:t>
            </a:r>
          </a:p>
          <a:p>
            <a:r>
              <a:rPr lang="en-US" dirty="0" smtClean="0"/>
              <a:t>Space Markup</a:t>
            </a:r>
          </a:p>
          <a:p>
            <a:pPr lvl="1"/>
            <a:r>
              <a:rPr lang="en-US" dirty="0" smtClean="0"/>
              <a:t>Path</a:t>
            </a:r>
          </a:p>
          <a:p>
            <a:pPr lvl="1"/>
            <a:r>
              <a:rPr lang="en-US" dirty="0" smtClean="0"/>
              <a:t>Rectangle Node</a:t>
            </a:r>
          </a:p>
          <a:p>
            <a:pPr lvl="1"/>
            <a:r>
              <a:rPr lang="en-US" dirty="0" smtClean="0"/>
              <a:t>Point Node</a:t>
            </a:r>
          </a:p>
          <a:p>
            <a:pPr lvl="1"/>
            <a:r>
              <a:rPr lang="en-US" dirty="0" smtClean="0"/>
              <a:t>Attractor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2819400"/>
            <a:ext cx="2600325" cy="28384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4648200"/>
            <a:ext cx="2609850" cy="17907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Modules/Toolboxes to learn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Charts</a:t>
            </a:r>
          </a:p>
          <a:p>
            <a:pPr lvl="2"/>
            <a:r>
              <a:rPr lang="en-US" dirty="0" smtClean="0"/>
              <a:t>Time Plot</a:t>
            </a:r>
          </a:p>
          <a:p>
            <a:pPr lvl="2"/>
            <a:r>
              <a:rPr lang="en-US" dirty="0" smtClean="0"/>
              <a:t>Bar Chart</a:t>
            </a:r>
          </a:p>
          <a:p>
            <a:pPr lvl="2"/>
            <a:r>
              <a:rPr lang="en-US" dirty="0" smtClean="0"/>
              <a:t>Histogram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2895600"/>
            <a:ext cx="2609850" cy="34385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bare bone model using</a:t>
            </a:r>
          </a:p>
          <a:p>
            <a:pPr lvl="1"/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Queue</a:t>
            </a:r>
          </a:p>
          <a:p>
            <a:pPr lvl="1"/>
            <a:r>
              <a:rPr lang="en-US" dirty="0" smtClean="0"/>
              <a:t>Delay</a:t>
            </a:r>
          </a:p>
          <a:p>
            <a:pPr lvl="1"/>
            <a:r>
              <a:rPr lang="en-US" dirty="0" smtClean="0"/>
              <a:t>Sink</a:t>
            </a:r>
          </a:p>
          <a:p>
            <a:r>
              <a:rPr lang="en-US" dirty="0" smtClean="0"/>
              <a:t>Run the model</a:t>
            </a:r>
          </a:p>
          <a:p>
            <a:pPr lvl="1"/>
            <a:r>
              <a:rPr lang="en-US" dirty="0" smtClean="0"/>
              <a:t>Randomness -&gt; Use fixed seed</a:t>
            </a:r>
          </a:p>
          <a:p>
            <a:pPr lvl="1"/>
            <a:r>
              <a:rPr lang="en-US" dirty="0" smtClean="0"/>
              <a:t>Use calendar</a:t>
            </a:r>
          </a:p>
          <a:p>
            <a:pPr lvl="1"/>
            <a:r>
              <a:rPr lang="en-US" dirty="0" smtClean="0"/>
              <a:t>Customize the run window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Adding data collection</a:t>
            </a:r>
          </a:p>
          <a:p>
            <a:pPr lvl="1"/>
            <a:r>
              <a:rPr lang="en-US" dirty="0" smtClean="0"/>
              <a:t>P (Production)</a:t>
            </a:r>
          </a:p>
          <a:p>
            <a:pPr lvl="2"/>
            <a:r>
              <a:rPr lang="en-US" dirty="0" smtClean="0"/>
              <a:t>Using </a:t>
            </a:r>
            <a:r>
              <a:rPr lang="en-US" i="1" dirty="0" smtClean="0"/>
              <a:t>variable </a:t>
            </a:r>
            <a:r>
              <a:rPr lang="en-US" dirty="0" smtClean="0"/>
              <a:t>and display its value as </a:t>
            </a:r>
            <a:r>
              <a:rPr lang="en-US" i="1" dirty="0" smtClean="0"/>
              <a:t>Text</a:t>
            </a:r>
          </a:p>
          <a:p>
            <a:pPr lvl="1"/>
            <a:r>
              <a:rPr lang="en-US" dirty="0" smtClean="0"/>
              <a:t>Average Waiting Time in Queue (AWTQ)</a:t>
            </a:r>
          </a:p>
          <a:p>
            <a:pPr lvl="2"/>
            <a:r>
              <a:rPr lang="en-US" dirty="0" smtClean="0"/>
              <a:t>Method 1</a:t>
            </a:r>
          </a:p>
          <a:p>
            <a:pPr lvl="3"/>
            <a:r>
              <a:rPr lang="en-US" dirty="0" smtClean="0"/>
              <a:t>Using </a:t>
            </a:r>
            <a:r>
              <a:rPr lang="en-US" i="1" dirty="0" smtClean="0"/>
              <a:t>variables (WRONG)</a:t>
            </a:r>
          </a:p>
          <a:p>
            <a:pPr lvl="2"/>
            <a:r>
              <a:rPr lang="en-US" dirty="0" smtClean="0"/>
              <a:t>Method 2</a:t>
            </a:r>
          </a:p>
          <a:p>
            <a:pPr lvl="3"/>
            <a:r>
              <a:rPr lang="en-US" dirty="0" smtClean="0"/>
              <a:t>Using </a:t>
            </a:r>
            <a:r>
              <a:rPr lang="en-US" i="1" dirty="0" smtClean="0"/>
              <a:t>Statistics</a:t>
            </a:r>
          </a:p>
          <a:p>
            <a:pPr lvl="2"/>
            <a:r>
              <a:rPr lang="en-US" i="1" dirty="0" smtClean="0"/>
              <a:t>Use Time Measure Start/End</a:t>
            </a:r>
          </a:p>
          <a:p>
            <a:pPr lvl="1"/>
            <a:r>
              <a:rPr lang="en-US" dirty="0" smtClean="0"/>
              <a:t>Time in System (TIS)</a:t>
            </a:r>
          </a:p>
          <a:p>
            <a:pPr lvl="2"/>
            <a:r>
              <a:rPr lang="en-US" dirty="0" smtClean="0"/>
              <a:t>Method 1: Using </a:t>
            </a:r>
            <a:r>
              <a:rPr lang="en-US" i="1" dirty="0" smtClean="0"/>
              <a:t>Time Measure Start/End</a:t>
            </a:r>
          </a:p>
          <a:p>
            <a:pPr lvl="2"/>
            <a:r>
              <a:rPr lang="en-US" dirty="0" smtClean="0"/>
              <a:t>Method 2: Using </a:t>
            </a:r>
            <a:r>
              <a:rPr lang="en-US" i="1" dirty="0" smtClean="0"/>
              <a:t>Variable</a:t>
            </a:r>
            <a:endParaRPr lang="en-US" i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27139</TotalTime>
  <Words>353</Words>
  <Application>Microsoft Macintosh PowerPoint</Application>
  <PresentationFormat>On-screen Show (4:3)</PresentationFormat>
  <Paragraphs>107</Paragraphs>
  <Slides>51</Slides>
  <Notes>3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Perspective</vt:lpstr>
      <vt:lpstr>Packager Shell Object</vt:lpstr>
      <vt:lpstr>Advanced Applications of Systems Modeling  &amp;Simulation</vt:lpstr>
      <vt:lpstr>Case Study #1</vt:lpstr>
      <vt:lpstr>M/M/1 – Like system</vt:lpstr>
      <vt:lpstr>Parameters</vt:lpstr>
      <vt:lpstr>Modules/Toolboxes to learn</vt:lpstr>
      <vt:lpstr>Modules/Toolboxes to learn (cont.)</vt:lpstr>
      <vt:lpstr>Modules/Toolboxes to learn (cont.)</vt:lpstr>
      <vt:lpstr>Phase 1 Tasks</vt:lpstr>
      <vt:lpstr>Phase 2 Tasks</vt:lpstr>
      <vt:lpstr>Phase 2 Tasks (Cont.)</vt:lpstr>
      <vt:lpstr>Phase 2 Tasks (Cont.)</vt:lpstr>
      <vt:lpstr>Cont. </vt:lpstr>
      <vt:lpstr>Phase 3 Tasks</vt:lpstr>
      <vt:lpstr>Companion Models</vt:lpstr>
      <vt:lpstr>PowerPoint Presentation</vt:lpstr>
      <vt:lpstr>PowerPoint Presentation</vt:lpstr>
      <vt:lpstr>PowerPoint Presentation</vt:lpstr>
      <vt:lpstr>PowerPoint Presentation</vt:lpstr>
      <vt:lpstr>Phase 3+</vt:lpstr>
      <vt:lpstr>SCREEN CAST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 bar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Optimization via Simulation</dc:title>
  <dc:creator>Xueping Li</dc:creator>
  <cp:lastModifiedBy>Xueping Li</cp:lastModifiedBy>
  <cp:revision>89</cp:revision>
  <dcterms:created xsi:type="dcterms:W3CDTF">2006-08-16T00:00:00Z</dcterms:created>
  <dcterms:modified xsi:type="dcterms:W3CDTF">2017-02-23T14:51:15Z</dcterms:modified>
</cp:coreProperties>
</file>